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Raleway" charset="1" panose="00000000000000000000"/>
      <p:regular r:id="rId12"/>
    </p:embeddedFont>
    <p:embeddedFont>
      <p:font typeface="Raleway Bold" charset="1" panose="00000000000000000000"/>
      <p:regular r:id="rId13"/>
    </p:embeddedFont>
    <p:embeddedFont>
      <p:font typeface="Raleway Italics" charset="1" panose="00000000000000000000"/>
      <p:regular r:id="rId14"/>
    </p:embeddedFont>
    <p:embeddedFont>
      <p:font typeface="Raleway Bold Italics" charset="1" panose="00000000000000000000"/>
      <p:regular r:id="rId15"/>
    </p:embeddedFont>
    <p:embeddedFont>
      <p:font typeface="Raleway Thin" charset="1" panose="00000000000000000000"/>
      <p:regular r:id="rId16"/>
    </p:embeddedFont>
    <p:embeddedFont>
      <p:font typeface="Raleway Thin Italics" charset="1" panose="00000000000000000000"/>
      <p:regular r:id="rId17"/>
    </p:embeddedFont>
    <p:embeddedFont>
      <p:font typeface="Raleway Extra-Light" charset="1" panose="00000000000000000000"/>
      <p:regular r:id="rId18"/>
    </p:embeddedFont>
    <p:embeddedFont>
      <p:font typeface="Raleway Extra-Light Italics" charset="1" panose="00000000000000000000"/>
      <p:regular r:id="rId19"/>
    </p:embeddedFont>
    <p:embeddedFont>
      <p:font typeface="Raleway Light" charset="1" panose="00000000000000000000"/>
      <p:regular r:id="rId20"/>
    </p:embeddedFont>
    <p:embeddedFont>
      <p:font typeface="Raleway Light Italics" charset="1" panose="00000000000000000000"/>
      <p:regular r:id="rId21"/>
    </p:embeddedFont>
    <p:embeddedFont>
      <p:font typeface="Raleway Medium" charset="1" panose="00000000000000000000"/>
      <p:regular r:id="rId22"/>
    </p:embeddedFont>
    <p:embeddedFont>
      <p:font typeface="Raleway Medium Italics" charset="1" panose="00000000000000000000"/>
      <p:regular r:id="rId23"/>
    </p:embeddedFont>
    <p:embeddedFont>
      <p:font typeface="Raleway Semi-Bold" charset="1" panose="00000000000000000000"/>
      <p:regular r:id="rId24"/>
    </p:embeddedFont>
    <p:embeddedFont>
      <p:font typeface="Raleway Semi-Bold Italics" charset="1" panose="00000000000000000000"/>
      <p:regular r:id="rId25"/>
    </p:embeddedFont>
    <p:embeddedFont>
      <p:font typeface="Raleway Ultra-Bold" charset="1" panose="00000000000000000000"/>
      <p:regular r:id="rId26"/>
    </p:embeddedFont>
    <p:embeddedFont>
      <p:font typeface="Raleway Ultra-Bold Italics" charset="1" panose="00000000000000000000"/>
      <p:regular r:id="rId27"/>
    </p:embeddedFont>
    <p:embeddedFont>
      <p:font typeface="Raleway Heavy" charset="1" panose="00000000000000000000"/>
      <p:regular r:id="rId28"/>
    </p:embeddedFont>
    <p:embeddedFont>
      <p:font typeface="Raleway Heavy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3804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95907" y="1841523"/>
            <a:ext cx="7913236" cy="6603955"/>
          </a:xfrm>
          <a:custGeom>
            <a:avLst/>
            <a:gdLst/>
            <a:ahLst/>
            <a:cxnLst/>
            <a:rect r="r" b="b" t="t" l="l"/>
            <a:pathLst>
              <a:path h="6603955" w="7913236">
                <a:moveTo>
                  <a:pt x="0" y="0"/>
                </a:moveTo>
                <a:lnTo>
                  <a:pt x="7913236" y="0"/>
                </a:lnTo>
                <a:lnTo>
                  <a:pt x="7913236" y="6603954"/>
                </a:lnTo>
                <a:lnTo>
                  <a:pt x="0" y="66039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028700" y="2713083"/>
            <a:ext cx="9996272" cy="3819414"/>
          </a:xfrm>
          <a:prstGeom prst="rect">
            <a:avLst/>
          </a:prstGeom>
        </p:spPr>
        <p:txBody>
          <a:bodyPr anchor="t" rtlCol="false" tIns="0" lIns="0" bIns="0" rIns="0">
            <a:spAutoFit/>
          </a:bodyPr>
          <a:lstStyle/>
          <a:p>
            <a:pPr marL="0" indent="0" lvl="1">
              <a:lnSpc>
                <a:spcPts val="7422"/>
              </a:lnSpc>
            </a:pPr>
            <a:r>
              <a:rPr lang="en-US" sz="8247" spc="-379">
                <a:solidFill>
                  <a:srgbClr val="FFFFFF"/>
                </a:solidFill>
                <a:latin typeface="Raleway Medium"/>
              </a:rPr>
              <a:t>Clasificación de hongos por medio de aprendizaje automático</a:t>
            </a:r>
          </a:p>
        </p:txBody>
      </p:sp>
      <p:sp>
        <p:nvSpPr>
          <p:cNvPr name="TextBox 5" id="5"/>
          <p:cNvSpPr txBox="true"/>
          <p:nvPr/>
        </p:nvSpPr>
        <p:spPr>
          <a:xfrm rot="0">
            <a:off x="1219200" y="7693002"/>
            <a:ext cx="9179504" cy="752475"/>
          </a:xfrm>
          <a:prstGeom prst="rect">
            <a:avLst/>
          </a:prstGeom>
        </p:spPr>
        <p:txBody>
          <a:bodyPr anchor="t" rtlCol="false" tIns="0" lIns="0" bIns="0" rIns="0">
            <a:spAutoFit/>
          </a:bodyPr>
          <a:lstStyle/>
          <a:p>
            <a:pPr marL="0" indent="0" lvl="1">
              <a:lnSpc>
                <a:spcPts val="5400"/>
              </a:lnSpc>
            </a:pPr>
            <a:r>
              <a:rPr lang="en-US" sz="6000" spc="-276">
                <a:solidFill>
                  <a:srgbClr val="FFFFFF"/>
                </a:solidFill>
                <a:latin typeface="Raleway Medium"/>
              </a:rPr>
              <a:t>Inteligencia Artificial</a:t>
            </a:r>
          </a:p>
        </p:txBody>
      </p:sp>
      <p:sp>
        <p:nvSpPr>
          <p:cNvPr name="TextBox 6" id="6"/>
          <p:cNvSpPr txBox="true"/>
          <p:nvPr/>
        </p:nvSpPr>
        <p:spPr>
          <a:xfrm rot="0">
            <a:off x="1219200" y="1104900"/>
            <a:ext cx="9179504" cy="381003"/>
          </a:xfrm>
          <a:prstGeom prst="rect">
            <a:avLst/>
          </a:prstGeom>
        </p:spPr>
        <p:txBody>
          <a:bodyPr anchor="t" rtlCol="false" tIns="0" lIns="0" bIns="0" rIns="0">
            <a:spAutoFit/>
          </a:bodyPr>
          <a:lstStyle/>
          <a:p>
            <a:pPr marL="0" indent="0" lvl="1">
              <a:lnSpc>
                <a:spcPts val="2700"/>
              </a:lnSpc>
            </a:pPr>
            <a:r>
              <a:rPr lang="en-US" sz="3000">
                <a:solidFill>
                  <a:srgbClr val="FFFFFF"/>
                </a:solidFill>
                <a:latin typeface="Raleway Semi-Bold"/>
              </a:rPr>
              <a:t>Presentado por Melany Molina Macias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3804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04381" y="1347635"/>
            <a:ext cx="7453699" cy="7591730"/>
          </a:xfrm>
          <a:custGeom>
            <a:avLst/>
            <a:gdLst/>
            <a:ahLst/>
            <a:cxnLst/>
            <a:rect r="r" b="b" t="t" l="l"/>
            <a:pathLst>
              <a:path h="7591730" w="7453699">
                <a:moveTo>
                  <a:pt x="0" y="0"/>
                </a:moveTo>
                <a:lnTo>
                  <a:pt x="7453699" y="0"/>
                </a:lnTo>
                <a:lnTo>
                  <a:pt x="7453699" y="7591730"/>
                </a:lnTo>
                <a:lnTo>
                  <a:pt x="0" y="75917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219200" y="3287915"/>
            <a:ext cx="8530174" cy="3996919"/>
          </a:xfrm>
          <a:prstGeom prst="rect">
            <a:avLst/>
          </a:prstGeom>
        </p:spPr>
        <p:txBody>
          <a:bodyPr anchor="t" rtlCol="false" tIns="0" lIns="0" bIns="0" rIns="0">
            <a:spAutoFit/>
          </a:bodyPr>
          <a:lstStyle/>
          <a:p>
            <a:pPr marL="0" indent="0" lvl="1">
              <a:lnSpc>
                <a:spcPts val="15130"/>
              </a:lnSpc>
            </a:pPr>
            <a:r>
              <a:rPr lang="en-US" sz="16811" spc="-773">
                <a:solidFill>
                  <a:srgbClr val="FFFFFF"/>
                </a:solidFill>
                <a:latin typeface="Raleway Semi-Bold"/>
              </a:rPr>
              <a:t>¡Muchas gracias!</a:t>
            </a:r>
          </a:p>
        </p:txBody>
      </p:sp>
      <p:sp>
        <p:nvSpPr>
          <p:cNvPr name="TextBox 5" id="5"/>
          <p:cNvSpPr txBox="true"/>
          <p:nvPr/>
        </p:nvSpPr>
        <p:spPr>
          <a:xfrm rot="0">
            <a:off x="1219200" y="1104900"/>
            <a:ext cx="9179504" cy="381003"/>
          </a:xfrm>
          <a:prstGeom prst="rect">
            <a:avLst/>
          </a:prstGeom>
        </p:spPr>
        <p:txBody>
          <a:bodyPr anchor="t" rtlCol="false" tIns="0" lIns="0" bIns="0" rIns="0">
            <a:spAutoFit/>
          </a:bodyPr>
          <a:lstStyle/>
          <a:p>
            <a:pPr marL="0" indent="0" lvl="1">
              <a:lnSpc>
                <a:spcPts val="2700"/>
              </a:lnSpc>
            </a:pPr>
            <a:r>
              <a:rPr lang="en-US" sz="3000" spc="-138">
                <a:solidFill>
                  <a:srgbClr val="FFFFFF"/>
                </a:solidFill>
                <a:latin typeface="Raleway Medium"/>
              </a:rPr>
              <a:t>Presentado por Melany Molina Macias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TextBox 2" id="2"/>
          <p:cNvSpPr txBox="true"/>
          <p:nvPr/>
        </p:nvSpPr>
        <p:spPr>
          <a:xfrm rot="0">
            <a:off x="543339" y="849109"/>
            <a:ext cx="7924800" cy="1249343"/>
          </a:xfrm>
          <a:prstGeom prst="rect">
            <a:avLst/>
          </a:prstGeom>
        </p:spPr>
        <p:txBody>
          <a:bodyPr anchor="t" rtlCol="false" tIns="0" lIns="0" bIns="0" rIns="0">
            <a:spAutoFit/>
          </a:bodyPr>
          <a:lstStyle/>
          <a:p>
            <a:pPr marL="0" indent="0" lvl="1">
              <a:lnSpc>
                <a:spcPts val="9037"/>
              </a:lnSpc>
            </a:pPr>
            <a:r>
              <a:rPr lang="en-US" sz="10041" spc="-461">
                <a:solidFill>
                  <a:srgbClr val="2E4D99"/>
                </a:solidFill>
                <a:latin typeface="Raleway Medium"/>
              </a:rPr>
              <a:t>Resumen</a:t>
            </a:r>
          </a:p>
        </p:txBody>
      </p:sp>
      <p:sp>
        <p:nvSpPr>
          <p:cNvPr name="TextBox 3" id="3"/>
          <p:cNvSpPr txBox="true"/>
          <p:nvPr/>
        </p:nvSpPr>
        <p:spPr>
          <a:xfrm rot="0">
            <a:off x="543339" y="2522815"/>
            <a:ext cx="6080807" cy="4060096"/>
          </a:xfrm>
          <a:prstGeom prst="rect">
            <a:avLst/>
          </a:prstGeom>
        </p:spPr>
        <p:txBody>
          <a:bodyPr anchor="t" rtlCol="false" tIns="0" lIns="0" bIns="0" rIns="0">
            <a:spAutoFit/>
          </a:bodyPr>
          <a:lstStyle/>
          <a:p>
            <a:pPr algn="just">
              <a:lnSpc>
                <a:spcPts val="4590"/>
              </a:lnSpc>
              <a:spcBef>
                <a:spcPct val="0"/>
              </a:spcBef>
            </a:pPr>
            <a:r>
              <a:rPr lang="en-US" sz="3278">
                <a:solidFill>
                  <a:srgbClr val="2E4D99"/>
                </a:solidFill>
                <a:latin typeface="Raleway Bold"/>
              </a:rPr>
              <a:t>El objetivo de esta investigación es determinar si diferentes clases de hongos son comestibles o venenosos, usando 17 variables independientes y una base de datos online.</a:t>
            </a:r>
          </a:p>
        </p:txBody>
      </p:sp>
      <p:sp>
        <p:nvSpPr>
          <p:cNvPr name="Freeform 4" id="4"/>
          <p:cNvSpPr/>
          <p:nvPr/>
        </p:nvSpPr>
        <p:spPr>
          <a:xfrm flipH="false" flipV="false" rot="0">
            <a:off x="7185286" y="-8328"/>
            <a:ext cx="11102714" cy="10295328"/>
          </a:xfrm>
          <a:custGeom>
            <a:avLst/>
            <a:gdLst/>
            <a:ahLst/>
            <a:cxnLst/>
            <a:rect r="r" b="b" t="t" l="l"/>
            <a:pathLst>
              <a:path h="10295328" w="11102714">
                <a:moveTo>
                  <a:pt x="0" y="0"/>
                </a:moveTo>
                <a:lnTo>
                  <a:pt x="11102714" y="0"/>
                </a:lnTo>
                <a:lnTo>
                  <a:pt x="11102714" y="10295328"/>
                </a:lnTo>
                <a:lnTo>
                  <a:pt x="0" y="10295328"/>
                </a:lnTo>
                <a:lnTo>
                  <a:pt x="0" y="0"/>
                </a:lnTo>
                <a:close/>
              </a:path>
            </a:pathLst>
          </a:custGeom>
          <a:blipFill>
            <a:blip r:embed="rId2"/>
            <a:stretch>
              <a:fillRect l="-541" t="0" r="-16869"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420511" y="1692207"/>
            <a:ext cx="9144000" cy="6902587"/>
          </a:xfrm>
          <a:custGeom>
            <a:avLst/>
            <a:gdLst/>
            <a:ahLst/>
            <a:cxnLst/>
            <a:rect r="r" b="b" t="t" l="l"/>
            <a:pathLst>
              <a:path h="6902587" w="9144000">
                <a:moveTo>
                  <a:pt x="0" y="0"/>
                </a:moveTo>
                <a:lnTo>
                  <a:pt x="9144000" y="0"/>
                </a:lnTo>
                <a:lnTo>
                  <a:pt x="9144000" y="6902586"/>
                </a:lnTo>
                <a:lnTo>
                  <a:pt x="0" y="6902586"/>
                </a:lnTo>
                <a:lnTo>
                  <a:pt x="0" y="0"/>
                </a:lnTo>
                <a:close/>
              </a:path>
            </a:pathLst>
          </a:custGeom>
          <a:blipFill>
            <a:blip r:embed="rId2"/>
            <a:stretch>
              <a:fillRect l="-2526" t="-4166" r="-2526" b="0"/>
            </a:stretch>
          </a:blipFill>
        </p:spPr>
      </p:sp>
      <p:grpSp>
        <p:nvGrpSpPr>
          <p:cNvPr name="Group 3" id="3"/>
          <p:cNvGrpSpPr/>
          <p:nvPr/>
        </p:nvGrpSpPr>
        <p:grpSpPr>
          <a:xfrm rot="0">
            <a:off x="10204406" y="2787787"/>
            <a:ext cx="7054894" cy="4711426"/>
            <a:chOff x="0" y="0"/>
            <a:chExt cx="9406526" cy="6281902"/>
          </a:xfrm>
        </p:grpSpPr>
        <p:sp>
          <p:nvSpPr>
            <p:cNvPr name="TextBox 4" id="4"/>
            <p:cNvSpPr txBox="true"/>
            <p:nvPr/>
          </p:nvSpPr>
          <p:spPr>
            <a:xfrm rot="0">
              <a:off x="0" y="-9525"/>
              <a:ext cx="9406526" cy="1431925"/>
            </a:xfrm>
            <a:prstGeom prst="rect">
              <a:avLst/>
            </a:prstGeom>
          </p:spPr>
          <p:txBody>
            <a:bodyPr anchor="t" rtlCol="false" tIns="0" lIns="0" bIns="0" rIns="0">
              <a:spAutoFit/>
            </a:bodyPr>
            <a:lstStyle/>
            <a:p>
              <a:pPr algn="ctr" marL="0" indent="0" lvl="0">
                <a:lnSpc>
                  <a:spcPts val="8443"/>
                </a:lnSpc>
              </a:pPr>
              <a:r>
                <a:rPr lang="en-US" sz="7035" spc="-323">
                  <a:solidFill>
                    <a:srgbClr val="000000"/>
                  </a:solidFill>
                  <a:latin typeface="Raleway"/>
                </a:rPr>
                <a:t>Metodología</a:t>
              </a:r>
            </a:p>
          </p:txBody>
        </p:sp>
        <p:sp>
          <p:nvSpPr>
            <p:cNvPr name="TextBox 5" id="5"/>
            <p:cNvSpPr txBox="true"/>
            <p:nvPr/>
          </p:nvSpPr>
          <p:spPr>
            <a:xfrm rot="0">
              <a:off x="0" y="2115032"/>
              <a:ext cx="9406526" cy="4166870"/>
            </a:xfrm>
            <a:prstGeom prst="rect">
              <a:avLst/>
            </a:prstGeom>
          </p:spPr>
          <p:txBody>
            <a:bodyPr anchor="t" rtlCol="false" tIns="0" lIns="0" bIns="0" rIns="0">
              <a:spAutoFit/>
            </a:bodyPr>
            <a:lstStyle/>
            <a:p>
              <a:pPr algn="ctr" marL="0" indent="0" lvl="0">
                <a:lnSpc>
                  <a:spcPts val="4147"/>
                </a:lnSpc>
              </a:pPr>
              <a:r>
                <a:rPr lang="en-US" sz="2962">
                  <a:solidFill>
                    <a:srgbClr val="000000"/>
                  </a:solidFill>
                  <a:latin typeface="Raleway Bold"/>
                </a:rPr>
                <a:t>Se usa la plataforma libre de aprendizaje automático y minería de datos Weka, con el algoritmo J48, para seleccionar las variables más influyentes y clasificar los hongos según su comestibilidad.</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6180775" y="3980678"/>
            <a:ext cx="5926450" cy="5924429"/>
          </a:xfrm>
          <a:custGeom>
            <a:avLst/>
            <a:gdLst/>
            <a:ahLst/>
            <a:cxnLst/>
            <a:rect r="r" b="b" t="t" l="l"/>
            <a:pathLst>
              <a:path h="5924429" w="5926450">
                <a:moveTo>
                  <a:pt x="0" y="0"/>
                </a:moveTo>
                <a:lnTo>
                  <a:pt x="5926450" y="0"/>
                </a:lnTo>
                <a:lnTo>
                  <a:pt x="5926450" y="5924429"/>
                </a:lnTo>
                <a:lnTo>
                  <a:pt x="0" y="5924429"/>
                </a:lnTo>
                <a:lnTo>
                  <a:pt x="0" y="0"/>
                </a:lnTo>
                <a:close/>
              </a:path>
            </a:pathLst>
          </a:custGeom>
          <a:blipFill>
            <a:blip r:embed="rId2"/>
            <a:stretch>
              <a:fillRect l="0" t="0" r="0" b="-2534"/>
            </a:stretch>
          </a:blipFill>
        </p:spPr>
      </p:sp>
      <p:grpSp>
        <p:nvGrpSpPr>
          <p:cNvPr name="Group 3" id="3"/>
          <p:cNvGrpSpPr/>
          <p:nvPr/>
        </p:nvGrpSpPr>
        <p:grpSpPr>
          <a:xfrm rot="0">
            <a:off x="1905277" y="823441"/>
            <a:ext cx="14753293" cy="2895658"/>
            <a:chOff x="0" y="0"/>
            <a:chExt cx="19671058" cy="3860877"/>
          </a:xfrm>
        </p:grpSpPr>
        <p:sp>
          <p:nvSpPr>
            <p:cNvPr name="TextBox 4" id="4"/>
            <p:cNvSpPr txBox="true"/>
            <p:nvPr/>
          </p:nvSpPr>
          <p:spPr>
            <a:xfrm rot="0">
              <a:off x="0" y="-9525"/>
              <a:ext cx="19671058" cy="1177925"/>
            </a:xfrm>
            <a:prstGeom prst="rect">
              <a:avLst/>
            </a:prstGeom>
          </p:spPr>
          <p:txBody>
            <a:bodyPr anchor="t" rtlCol="false" tIns="0" lIns="0" bIns="0" rIns="0">
              <a:spAutoFit/>
            </a:bodyPr>
            <a:lstStyle/>
            <a:p>
              <a:pPr algn="l" marL="0" indent="0" lvl="0">
                <a:lnSpc>
                  <a:spcPts val="6911"/>
                </a:lnSpc>
                <a:spcBef>
                  <a:spcPct val="0"/>
                </a:spcBef>
              </a:pPr>
              <a:r>
                <a:rPr lang="en-US" sz="5759" spc="-264">
                  <a:solidFill>
                    <a:srgbClr val="2E4D99"/>
                  </a:solidFill>
                  <a:latin typeface="Raleway Bold"/>
                </a:rPr>
                <a:t>Clasificación</a:t>
              </a:r>
            </a:p>
          </p:txBody>
        </p:sp>
        <p:sp>
          <p:nvSpPr>
            <p:cNvPr name="TextBox 5" id="5"/>
            <p:cNvSpPr txBox="true"/>
            <p:nvPr/>
          </p:nvSpPr>
          <p:spPr>
            <a:xfrm rot="0">
              <a:off x="0" y="2135540"/>
              <a:ext cx="19671058" cy="1725337"/>
            </a:xfrm>
            <a:prstGeom prst="rect">
              <a:avLst/>
            </a:prstGeom>
          </p:spPr>
          <p:txBody>
            <a:bodyPr anchor="t" rtlCol="false" tIns="0" lIns="0" bIns="0" rIns="0">
              <a:spAutoFit/>
            </a:bodyPr>
            <a:lstStyle/>
            <a:p>
              <a:pPr algn="just" marL="0" indent="0" lvl="0">
                <a:lnSpc>
                  <a:spcPts val="3489"/>
                </a:lnSpc>
                <a:spcBef>
                  <a:spcPct val="0"/>
                </a:spcBef>
              </a:pPr>
              <a:r>
                <a:rPr lang="en-US" sz="2492">
                  <a:solidFill>
                    <a:srgbClr val="2E4D99"/>
                  </a:solidFill>
                  <a:latin typeface="Raleway Bold"/>
                </a:rPr>
                <a:t>Se presentan las reglas de clasificación obtenidas por el algoritmo J48, que permiten determinar si un hongo es comestible o venenoso según sus características. Se usan siete variables independientes: T_som, S_Som, C_som, A_t, G_t, S_t y C_t.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3275636" y="1678136"/>
            <a:ext cx="3616580" cy="6930728"/>
          </a:xfrm>
          <a:custGeom>
            <a:avLst/>
            <a:gdLst/>
            <a:ahLst/>
            <a:cxnLst/>
            <a:rect r="r" b="b" t="t" l="l"/>
            <a:pathLst>
              <a:path h="6930728" w="3616580">
                <a:moveTo>
                  <a:pt x="0" y="0"/>
                </a:moveTo>
                <a:lnTo>
                  <a:pt x="3616580" y="0"/>
                </a:lnTo>
                <a:lnTo>
                  <a:pt x="3616580" y="6930728"/>
                </a:lnTo>
                <a:lnTo>
                  <a:pt x="0" y="6930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708101" y="4762254"/>
            <a:ext cx="11239869" cy="2560484"/>
          </a:xfrm>
          <a:custGeom>
            <a:avLst/>
            <a:gdLst/>
            <a:ahLst/>
            <a:cxnLst/>
            <a:rect r="r" b="b" t="t" l="l"/>
            <a:pathLst>
              <a:path h="2560484" w="11239869">
                <a:moveTo>
                  <a:pt x="0" y="0"/>
                </a:moveTo>
                <a:lnTo>
                  <a:pt x="11239869" y="0"/>
                </a:lnTo>
                <a:lnTo>
                  <a:pt x="11239869" y="2560484"/>
                </a:lnTo>
                <a:lnTo>
                  <a:pt x="0" y="2560484"/>
                </a:lnTo>
                <a:lnTo>
                  <a:pt x="0" y="0"/>
                </a:lnTo>
                <a:close/>
              </a:path>
            </a:pathLst>
          </a:custGeom>
          <a:blipFill>
            <a:blip r:embed="rId4"/>
            <a:stretch>
              <a:fillRect l="0" t="-7103" r="0" b="0"/>
            </a:stretch>
          </a:blipFill>
        </p:spPr>
      </p:sp>
      <p:sp>
        <p:nvSpPr>
          <p:cNvPr name="TextBox 4" id="4"/>
          <p:cNvSpPr txBox="true"/>
          <p:nvPr/>
        </p:nvSpPr>
        <p:spPr>
          <a:xfrm rot="0">
            <a:off x="1069698" y="911455"/>
            <a:ext cx="13352067" cy="766681"/>
          </a:xfrm>
          <a:prstGeom prst="rect">
            <a:avLst/>
          </a:prstGeom>
        </p:spPr>
        <p:txBody>
          <a:bodyPr anchor="t" rtlCol="false" tIns="0" lIns="0" bIns="0" rIns="0">
            <a:spAutoFit/>
          </a:bodyPr>
          <a:lstStyle/>
          <a:p>
            <a:pPr marL="0" indent="0" lvl="1">
              <a:lnSpc>
                <a:spcPts val="5500"/>
              </a:lnSpc>
            </a:pPr>
            <a:r>
              <a:rPr lang="en-US" sz="6112" spc="-281">
                <a:solidFill>
                  <a:srgbClr val="2E4D99"/>
                </a:solidFill>
                <a:latin typeface="Raleway Medium"/>
              </a:rPr>
              <a:t>Optimización con variables calculadas</a:t>
            </a:r>
          </a:p>
        </p:txBody>
      </p:sp>
      <p:sp>
        <p:nvSpPr>
          <p:cNvPr name="TextBox 5" id="5"/>
          <p:cNvSpPr txBox="true"/>
          <p:nvPr/>
        </p:nvSpPr>
        <p:spPr>
          <a:xfrm rot="0">
            <a:off x="1069698" y="2029935"/>
            <a:ext cx="11338261" cy="1976755"/>
          </a:xfrm>
          <a:prstGeom prst="rect">
            <a:avLst/>
          </a:prstGeom>
        </p:spPr>
        <p:txBody>
          <a:bodyPr anchor="t" rtlCol="false" tIns="0" lIns="0" bIns="0" rIns="0">
            <a:spAutoFit/>
          </a:bodyPr>
          <a:lstStyle/>
          <a:p>
            <a:pPr algn="just">
              <a:lnSpc>
                <a:spcPts val="3919"/>
              </a:lnSpc>
              <a:spcBef>
                <a:spcPct val="0"/>
              </a:spcBef>
            </a:pPr>
            <a:r>
              <a:rPr lang="en-US" sz="2799">
                <a:solidFill>
                  <a:srgbClr val="2E4D99"/>
                </a:solidFill>
                <a:latin typeface="Raleway Bold"/>
              </a:rPr>
              <a:t>Se optimizan los porcentajes de clasificación usando una variable calculada, que es la relación entre dos variables numéricas. Se encuentra que la relación A_t/G_t es la mejor de ellas, con una efectividad del 99.76%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3971831" y="4212227"/>
            <a:ext cx="9681824" cy="4363275"/>
          </a:xfrm>
          <a:custGeom>
            <a:avLst/>
            <a:gdLst/>
            <a:ahLst/>
            <a:cxnLst/>
            <a:rect r="r" b="b" t="t" l="l"/>
            <a:pathLst>
              <a:path h="4363275" w="9681824">
                <a:moveTo>
                  <a:pt x="0" y="0"/>
                </a:moveTo>
                <a:lnTo>
                  <a:pt x="9681824" y="0"/>
                </a:lnTo>
                <a:lnTo>
                  <a:pt x="9681824" y="4363275"/>
                </a:lnTo>
                <a:lnTo>
                  <a:pt x="0" y="4363275"/>
                </a:lnTo>
                <a:lnTo>
                  <a:pt x="0" y="0"/>
                </a:lnTo>
                <a:close/>
              </a:path>
            </a:pathLst>
          </a:custGeom>
          <a:blipFill>
            <a:blip r:embed="rId2"/>
            <a:stretch>
              <a:fillRect l="0" t="0" r="0" b="0"/>
            </a:stretch>
          </a:blipFill>
        </p:spPr>
      </p:sp>
      <p:sp>
        <p:nvSpPr>
          <p:cNvPr name="TextBox 3" id="3"/>
          <p:cNvSpPr txBox="true"/>
          <p:nvPr/>
        </p:nvSpPr>
        <p:spPr>
          <a:xfrm rot="0">
            <a:off x="2386180" y="733425"/>
            <a:ext cx="13515640" cy="752475"/>
          </a:xfrm>
          <a:prstGeom prst="rect">
            <a:avLst/>
          </a:prstGeom>
        </p:spPr>
        <p:txBody>
          <a:bodyPr anchor="t" rtlCol="false" tIns="0" lIns="0" bIns="0" rIns="0">
            <a:spAutoFit/>
          </a:bodyPr>
          <a:lstStyle/>
          <a:p>
            <a:pPr algn="ctr" marL="0" indent="0" lvl="1">
              <a:lnSpc>
                <a:spcPts val="5400"/>
              </a:lnSpc>
            </a:pPr>
            <a:r>
              <a:rPr lang="en-US" sz="6000" spc="-276">
                <a:solidFill>
                  <a:srgbClr val="2E4D99"/>
                </a:solidFill>
                <a:latin typeface="Raleway Medium"/>
              </a:rPr>
              <a:t>Comparación con otras técnicas</a:t>
            </a:r>
          </a:p>
        </p:txBody>
      </p:sp>
      <p:sp>
        <p:nvSpPr>
          <p:cNvPr name="TextBox 4" id="4"/>
          <p:cNvSpPr txBox="true"/>
          <p:nvPr/>
        </p:nvSpPr>
        <p:spPr>
          <a:xfrm rot="0">
            <a:off x="2386180" y="1790336"/>
            <a:ext cx="12853125" cy="2050415"/>
          </a:xfrm>
          <a:prstGeom prst="rect">
            <a:avLst/>
          </a:prstGeom>
        </p:spPr>
        <p:txBody>
          <a:bodyPr anchor="t" rtlCol="false" tIns="0" lIns="0" bIns="0" rIns="0">
            <a:spAutoFit/>
          </a:bodyPr>
          <a:lstStyle/>
          <a:p>
            <a:pPr algn="ctr">
              <a:lnSpc>
                <a:spcPts val="4059"/>
              </a:lnSpc>
              <a:spcBef>
                <a:spcPct val="0"/>
              </a:spcBef>
            </a:pPr>
            <a:r>
              <a:rPr lang="en-US" sz="2899">
                <a:solidFill>
                  <a:srgbClr val="2E4D99"/>
                </a:solidFill>
                <a:latin typeface="Raleway Semi-Bold"/>
              </a:rPr>
              <a:t>Se comparan los resultados con otras técnicas de clasificación basadas en inteligencia artificial, usando una validación cruzada 90%.10%. Se obtiene una efectividad del 100% con las técnicas IB1, IBK, RandomForest y Random Tree.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78FD3"/>
        </a:solidFill>
      </p:bgPr>
    </p:bg>
    <p:spTree>
      <p:nvGrpSpPr>
        <p:cNvPr id="1" name=""/>
        <p:cNvGrpSpPr/>
        <p:nvPr/>
      </p:nvGrpSpPr>
      <p:grpSpPr>
        <a:xfrm>
          <a:off x="0" y="0"/>
          <a:ext cx="0" cy="0"/>
          <a:chOff x="0" y="0"/>
          <a:chExt cx="0" cy="0"/>
        </a:xfrm>
      </p:grpSpPr>
      <p:sp>
        <p:nvSpPr>
          <p:cNvPr name="TextBox 2" id="2"/>
          <p:cNvSpPr txBox="true"/>
          <p:nvPr/>
        </p:nvSpPr>
        <p:spPr>
          <a:xfrm rot="0">
            <a:off x="1123950" y="1304925"/>
            <a:ext cx="16040100" cy="1249343"/>
          </a:xfrm>
          <a:prstGeom prst="rect">
            <a:avLst/>
          </a:prstGeom>
        </p:spPr>
        <p:txBody>
          <a:bodyPr anchor="t" rtlCol="false" tIns="0" lIns="0" bIns="0" rIns="0">
            <a:spAutoFit/>
          </a:bodyPr>
          <a:lstStyle/>
          <a:p>
            <a:pPr algn="ctr" marL="0" indent="0" lvl="1">
              <a:lnSpc>
                <a:spcPts val="9037"/>
              </a:lnSpc>
            </a:pPr>
            <a:r>
              <a:rPr lang="en-US" sz="10041" spc="-461">
                <a:solidFill>
                  <a:srgbClr val="FBF6F1"/>
                </a:solidFill>
                <a:latin typeface="Raleway Medium"/>
              </a:rPr>
              <a:t>Clasificación por clústeres</a:t>
            </a:r>
          </a:p>
        </p:txBody>
      </p:sp>
      <p:grpSp>
        <p:nvGrpSpPr>
          <p:cNvPr name="Group 3" id="3"/>
          <p:cNvGrpSpPr/>
          <p:nvPr/>
        </p:nvGrpSpPr>
        <p:grpSpPr>
          <a:xfrm rot="0">
            <a:off x="2787441" y="2958361"/>
            <a:ext cx="13762287" cy="4189344"/>
            <a:chOff x="0" y="0"/>
            <a:chExt cx="3068366" cy="934034"/>
          </a:xfrm>
        </p:grpSpPr>
        <p:sp>
          <p:nvSpPr>
            <p:cNvPr name="Freeform 4" id="4"/>
            <p:cNvSpPr/>
            <p:nvPr/>
          </p:nvSpPr>
          <p:spPr>
            <a:xfrm flipH="false" flipV="false" rot="0">
              <a:off x="0" y="0"/>
              <a:ext cx="3068366" cy="934034"/>
            </a:xfrm>
            <a:custGeom>
              <a:avLst/>
              <a:gdLst/>
              <a:ahLst/>
              <a:cxnLst/>
              <a:rect r="r" b="b" t="t" l="l"/>
              <a:pathLst>
                <a:path h="934034" w="3068366">
                  <a:moveTo>
                    <a:pt x="4500" y="0"/>
                  </a:moveTo>
                  <a:lnTo>
                    <a:pt x="3063866" y="0"/>
                  </a:lnTo>
                  <a:cubicBezTo>
                    <a:pt x="3066352" y="0"/>
                    <a:pt x="3068366" y="2015"/>
                    <a:pt x="3068366" y="4500"/>
                  </a:cubicBezTo>
                  <a:lnTo>
                    <a:pt x="3068366" y="929533"/>
                  </a:lnTo>
                  <a:cubicBezTo>
                    <a:pt x="3068366" y="932019"/>
                    <a:pt x="3066352" y="934034"/>
                    <a:pt x="3063866" y="934034"/>
                  </a:cubicBezTo>
                  <a:lnTo>
                    <a:pt x="4500" y="934034"/>
                  </a:lnTo>
                  <a:cubicBezTo>
                    <a:pt x="2015" y="934034"/>
                    <a:pt x="0" y="932019"/>
                    <a:pt x="0" y="929533"/>
                  </a:cubicBezTo>
                  <a:lnTo>
                    <a:pt x="0" y="4500"/>
                  </a:lnTo>
                  <a:cubicBezTo>
                    <a:pt x="0" y="2015"/>
                    <a:pt x="2015" y="0"/>
                    <a:pt x="4500" y="0"/>
                  </a:cubicBezTo>
                  <a:close/>
                </a:path>
              </a:pathLst>
            </a:custGeom>
            <a:solidFill>
              <a:srgbClr val="B9D6E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495243" y="3329744"/>
            <a:ext cx="12466830" cy="2980022"/>
          </a:xfrm>
          <a:prstGeom prst="rect">
            <a:avLst/>
          </a:prstGeom>
        </p:spPr>
        <p:txBody>
          <a:bodyPr anchor="t" rtlCol="false" tIns="0" lIns="0" bIns="0" rIns="0">
            <a:spAutoFit/>
          </a:bodyPr>
          <a:lstStyle/>
          <a:p>
            <a:pPr algn="just">
              <a:lnSpc>
                <a:spcPts val="4796"/>
              </a:lnSpc>
              <a:spcBef>
                <a:spcPct val="0"/>
              </a:spcBef>
            </a:pPr>
            <a:r>
              <a:rPr lang="en-US" sz="3426">
                <a:solidFill>
                  <a:srgbClr val="2E4D99"/>
                </a:solidFill>
                <a:latin typeface="Raleway Semi-Bold"/>
              </a:rPr>
              <a:t>Se usan los algoritmos EM y SimpleKmeans para determinar 13 grupos de interés, según las características de los hongos. Se describen las propiedades de cada grupo y se identifican cinco grupos donde se clasifican los hongos venenosos.</a:t>
            </a:r>
          </a:p>
        </p:txBody>
      </p:sp>
      <p:sp>
        <p:nvSpPr>
          <p:cNvPr name="Freeform 7" id="7"/>
          <p:cNvSpPr/>
          <p:nvPr/>
        </p:nvSpPr>
        <p:spPr>
          <a:xfrm flipH="false" flipV="false" rot="0">
            <a:off x="15235451"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0">
            <a:off x="-1302276" y="-2956801"/>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9D6ED"/>
        </a:solidFill>
      </p:bgPr>
    </p:bg>
    <p:spTree>
      <p:nvGrpSpPr>
        <p:cNvPr id="1" name=""/>
        <p:cNvGrpSpPr/>
        <p:nvPr/>
      </p:nvGrpSpPr>
      <p:grpSpPr>
        <a:xfrm>
          <a:off x="0" y="0"/>
          <a:ext cx="0" cy="0"/>
          <a:chOff x="0" y="0"/>
          <a:chExt cx="0" cy="0"/>
        </a:xfrm>
      </p:grpSpPr>
      <p:sp>
        <p:nvSpPr>
          <p:cNvPr name="Freeform 2" id="2"/>
          <p:cNvSpPr/>
          <p:nvPr/>
        </p:nvSpPr>
        <p:spPr>
          <a:xfrm flipH="false" flipV="false" rot="0">
            <a:off x="10607302" y="1117723"/>
            <a:ext cx="5723923" cy="8051554"/>
          </a:xfrm>
          <a:custGeom>
            <a:avLst/>
            <a:gdLst/>
            <a:ahLst/>
            <a:cxnLst/>
            <a:rect r="r" b="b" t="t" l="l"/>
            <a:pathLst>
              <a:path h="8051554" w="5723923">
                <a:moveTo>
                  <a:pt x="0" y="0"/>
                </a:moveTo>
                <a:lnTo>
                  <a:pt x="5723923" y="0"/>
                </a:lnTo>
                <a:lnTo>
                  <a:pt x="5723923" y="8051554"/>
                </a:lnTo>
                <a:lnTo>
                  <a:pt x="0" y="8051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74304" y="995528"/>
            <a:ext cx="7924800" cy="1249343"/>
          </a:xfrm>
          <a:prstGeom prst="rect">
            <a:avLst/>
          </a:prstGeom>
        </p:spPr>
        <p:txBody>
          <a:bodyPr anchor="t" rtlCol="false" tIns="0" lIns="0" bIns="0" rIns="0">
            <a:spAutoFit/>
          </a:bodyPr>
          <a:lstStyle/>
          <a:p>
            <a:pPr marL="0" indent="0" lvl="1">
              <a:lnSpc>
                <a:spcPts val="9037"/>
              </a:lnSpc>
            </a:pPr>
            <a:r>
              <a:rPr lang="en-US" sz="10041" spc="-461">
                <a:solidFill>
                  <a:srgbClr val="2E4D99"/>
                </a:solidFill>
                <a:latin typeface="Raleway Medium"/>
              </a:rPr>
              <a:t>Resultados</a:t>
            </a:r>
          </a:p>
        </p:txBody>
      </p:sp>
      <p:sp>
        <p:nvSpPr>
          <p:cNvPr name="TextBox 4" id="4"/>
          <p:cNvSpPr txBox="true"/>
          <p:nvPr/>
        </p:nvSpPr>
        <p:spPr>
          <a:xfrm rot="0">
            <a:off x="1074304" y="2510568"/>
            <a:ext cx="7635008" cy="6679565"/>
          </a:xfrm>
          <a:prstGeom prst="rect">
            <a:avLst/>
          </a:prstGeom>
        </p:spPr>
        <p:txBody>
          <a:bodyPr anchor="t" rtlCol="false" tIns="0" lIns="0" bIns="0" rIns="0">
            <a:spAutoFit/>
          </a:bodyPr>
          <a:lstStyle/>
          <a:p>
            <a:pPr algn="just">
              <a:lnSpc>
                <a:spcPts val="4059"/>
              </a:lnSpc>
            </a:pPr>
            <a:r>
              <a:rPr lang="en-US" sz="2899">
                <a:solidFill>
                  <a:srgbClr val="2E4D99"/>
                </a:solidFill>
                <a:latin typeface="Raleway Bold"/>
              </a:rPr>
              <a:t>Se logra clasificar los hongos comestibles y venenosos con una efectividad del 99.76% usando el algoritmo J48 y siete variables independientes: diámetro sombrero, superficie sombrero, color sombrero, altura tallo, grosor tallo, superficie tallo y color tallo.</a:t>
            </a:r>
          </a:p>
          <a:p>
            <a:pPr algn="just">
              <a:lnSpc>
                <a:spcPts val="4059"/>
              </a:lnSpc>
              <a:spcBef>
                <a:spcPct val="0"/>
              </a:spcBef>
            </a:pPr>
            <a:r>
              <a:rPr lang="en-US" sz="2899">
                <a:solidFill>
                  <a:srgbClr val="2E4D99"/>
                </a:solidFill>
                <a:latin typeface="Raleway Bold"/>
              </a:rPr>
              <a:t>Se compararon los resultados con otras técnicas de inteligencia artificial, como redes bayesianas, regresión logística, redes neuronales, máquinas de soporte vectorial, entre otras, encontrando que el algoritmo J48 es uno de los más efectivos.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599564" y="1580441"/>
            <a:ext cx="15088872" cy="1114425"/>
          </a:xfrm>
          <a:prstGeom prst="rect">
            <a:avLst/>
          </a:prstGeom>
        </p:spPr>
        <p:txBody>
          <a:bodyPr anchor="t" rtlCol="false" tIns="0" lIns="0" bIns="0" rIns="0">
            <a:spAutoFit/>
          </a:bodyPr>
          <a:lstStyle/>
          <a:p>
            <a:pPr algn="ctr" marL="0" indent="0" lvl="0">
              <a:lnSpc>
                <a:spcPts val="8639"/>
              </a:lnSpc>
            </a:pPr>
            <a:r>
              <a:rPr lang="en-US" sz="7199" spc="-331">
                <a:solidFill>
                  <a:srgbClr val="2E4D99"/>
                </a:solidFill>
                <a:latin typeface="Raleway"/>
              </a:rPr>
              <a:t>Recomendaciones</a:t>
            </a:r>
          </a:p>
        </p:txBody>
      </p:sp>
      <p:sp>
        <p:nvSpPr>
          <p:cNvPr name="TextBox 3" id="3"/>
          <p:cNvSpPr txBox="true"/>
          <p:nvPr/>
        </p:nvSpPr>
        <p:spPr>
          <a:xfrm rot="0">
            <a:off x="1599564" y="3778639"/>
            <a:ext cx="6534786" cy="3331083"/>
          </a:xfrm>
          <a:prstGeom prst="rect">
            <a:avLst/>
          </a:prstGeom>
        </p:spPr>
        <p:txBody>
          <a:bodyPr anchor="t" rtlCol="false" tIns="0" lIns="0" bIns="0" rIns="0">
            <a:spAutoFit/>
          </a:bodyPr>
          <a:lstStyle/>
          <a:p>
            <a:pPr marL="0" indent="0" lvl="0">
              <a:lnSpc>
                <a:spcPts val="3821"/>
              </a:lnSpc>
              <a:spcBef>
                <a:spcPct val="0"/>
              </a:spcBef>
            </a:pPr>
            <a:r>
              <a:rPr lang="en-US" sz="2729">
                <a:solidFill>
                  <a:srgbClr val="2E4D99"/>
                </a:solidFill>
                <a:latin typeface="Raleway Bold"/>
              </a:rPr>
              <a:t>El tema plantea algunos desafíos y limitaciones, como la calidad y disponibilidad de los datos, la validación y evaluación de los modelos la interpretación y la explicación de los resultados. Estos aspectos deben ser considerados por los investigadores.</a:t>
            </a:r>
          </a:p>
        </p:txBody>
      </p:sp>
      <p:sp>
        <p:nvSpPr>
          <p:cNvPr name="TextBox 4" id="4"/>
          <p:cNvSpPr txBox="true"/>
          <p:nvPr/>
        </p:nvSpPr>
        <p:spPr>
          <a:xfrm rot="0">
            <a:off x="10153650" y="3778639"/>
            <a:ext cx="6534786" cy="4453255"/>
          </a:xfrm>
          <a:prstGeom prst="rect">
            <a:avLst/>
          </a:prstGeom>
        </p:spPr>
        <p:txBody>
          <a:bodyPr anchor="t" rtlCol="false" tIns="0" lIns="0" bIns="0" rIns="0">
            <a:spAutoFit/>
          </a:bodyPr>
          <a:lstStyle/>
          <a:p>
            <a:pPr marL="0" indent="0" lvl="0">
              <a:lnSpc>
                <a:spcPts val="3919"/>
              </a:lnSpc>
              <a:spcBef>
                <a:spcPct val="0"/>
              </a:spcBef>
            </a:pPr>
            <a:r>
              <a:rPr lang="en-US" sz="2799">
                <a:solidFill>
                  <a:srgbClr val="2E4D99"/>
                </a:solidFill>
                <a:latin typeface="Raleway Bold"/>
              </a:rPr>
              <a:t>Este tema al tener implicaciones prácticas y sociales, ya que se pueden aprovechar los hongos comestibles, además de prevenir y tratar las intoxicaciones por hongos venenosos, puede contribuir al avance científico y tecnológico en ambos campos, generando nuevos conocimientos y aplicaciones.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DAFwCzX-Rbw</dc:identifier>
  <dcterms:modified xsi:type="dcterms:W3CDTF">2011-08-01T06:04:30Z</dcterms:modified>
  <cp:revision>1</cp:revision>
  <dc:title>Presentación Análisis de Resultados Moderno Azul</dc:title>
</cp:coreProperties>
</file>